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94" r:id="rId4"/>
    <p:sldId id="295" r:id="rId5"/>
    <p:sldId id="25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91" r:id="rId16"/>
    <p:sldId id="279" r:id="rId17"/>
    <p:sldId id="280" r:id="rId18"/>
    <p:sldId id="293" r:id="rId19"/>
    <p:sldId id="292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73E3-6D16-4C3D-83BA-FA26E94BF94B}" type="datetimeFigureOut">
              <a:rPr lang="pt-BR" smtClean="0"/>
              <a:pPr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EE3-437A-4C38-8998-CD85C7F8DB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728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73E3-6D16-4C3D-83BA-FA26E94BF94B}" type="datetimeFigureOut">
              <a:rPr lang="pt-BR" smtClean="0"/>
              <a:pPr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EE3-437A-4C38-8998-CD85C7F8DB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29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73E3-6D16-4C3D-83BA-FA26E94BF94B}" type="datetimeFigureOut">
              <a:rPr lang="pt-BR" smtClean="0"/>
              <a:pPr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EE3-437A-4C38-8998-CD85C7F8DB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098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73E3-6D16-4C3D-83BA-FA26E94BF94B}" type="datetimeFigureOut">
              <a:rPr lang="pt-BR" smtClean="0"/>
              <a:pPr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EE3-437A-4C38-8998-CD85C7F8DB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229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73E3-6D16-4C3D-83BA-FA26E94BF94B}" type="datetimeFigureOut">
              <a:rPr lang="pt-BR" smtClean="0"/>
              <a:pPr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EE3-437A-4C38-8998-CD85C7F8DB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428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73E3-6D16-4C3D-83BA-FA26E94BF94B}" type="datetimeFigureOut">
              <a:rPr lang="pt-BR" smtClean="0"/>
              <a:pPr/>
              <a:t>28/06/2019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EE3-437A-4C38-8998-CD85C7F8DB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807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73E3-6D16-4C3D-83BA-FA26E94BF94B}" type="datetimeFigureOut">
              <a:rPr lang="pt-BR" smtClean="0"/>
              <a:pPr/>
              <a:t>28/06/2019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EE3-437A-4C38-8998-CD85C7F8DB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3550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73E3-6D16-4C3D-83BA-FA26E94BF94B}" type="datetimeFigureOut">
              <a:rPr lang="pt-BR" smtClean="0"/>
              <a:pPr/>
              <a:t>28/06/2019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EE3-437A-4C38-8998-CD85C7F8DB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0480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73E3-6D16-4C3D-83BA-FA26E94BF94B}" type="datetimeFigureOut">
              <a:rPr lang="pt-BR" smtClean="0"/>
              <a:pPr/>
              <a:t>28/06/2019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EE3-437A-4C38-8998-CD85C7F8DB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5631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73E3-6D16-4C3D-83BA-FA26E94BF94B}" type="datetimeFigureOut">
              <a:rPr lang="pt-BR" smtClean="0"/>
              <a:pPr/>
              <a:t>28/06/2019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EE3-437A-4C38-8998-CD85C7F8DB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2832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73E3-6D16-4C3D-83BA-FA26E94BF94B}" type="datetimeFigureOut">
              <a:rPr lang="pt-BR" smtClean="0"/>
              <a:pPr/>
              <a:t>28/06/2019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0AEE3-437A-4C38-8998-CD85C7F8DB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680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B73E3-6D16-4C3D-83BA-FA26E94BF94B}" type="datetimeFigureOut">
              <a:rPr lang="pt-BR" smtClean="0"/>
              <a:pPr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0AEE3-437A-4C38-8998-CD85C7F8DB0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3897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lattes.cnpq.br/6304137576099093" TargetMode="Externa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lattes.cnpq.br/6304137576099093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evista.tce.mg.gov.br/revista/index.php/TCEMG/article/view/92/32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3643306" y="-11618"/>
            <a:ext cx="5500694" cy="3878718"/>
          </a:xfrm>
        </p:spPr>
        <p:txBody>
          <a:bodyPr anchor="ctr">
            <a:noAutofit/>
          </a:bodyPr>
          <a:lstStyle/>
          <a:p>
            <a:pPr algn="r">
              <a:lnSpc>
                <a:spcPct val="150000"/>
              </a:lnSpc>
            </a:pPr>
            <a:r>
              <a:rPr lang="pt-BR" sz="4500" dirty="0" smtClean="0">
                <a:solidFill>
                  <a:srgbClr val="0070C0"/>
                </a:solidFill>
              </a:rPr>
              <a:t>Aposentadoria do professor readaptado no serviço público</a:t>
            </a:r>
            <a:endParaRPr lang="pt-BR" sz="4500" dirty="0">
              <a:solidFill>
                <a:srgbClr val="0070C0"/>
              </a:solidFill>
            </a:endParaRPr>
          </a:p>
        </p:txBody>
      </p:sp>
      <p:sp>
        <p:nvSpPr>
          <p:cNvPr id="4" name="Título 5"/>
          <p:cNvSpPr txBox="1">
            <a:spLocks/>
          </p:cNvSpPr>
          <p:nvPr/>
        </p:nvSpPr>
        <p:spPr>
          <a:xfrm>
            <a:off x="-32" y="4221088"/>
            <a:ext cx="9144000" cy="1355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Fernando</a:t>
            </a:r>
            <a:r>
              <a:rPr kumimoji="0" lang="pt-BR" sz="3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2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Ferreira</a:t>
            </a:r>
            <a:r>
              <a:rPr kumimoji="0" lang="pt-BR" sz="3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2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Calazans</a:t>
            </a:r>
            <a:r>
              <a:rPr kumimoji="0" lang="pt-BR" sz="29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29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fernando_ffc@yahoo.com.br</a:t>
            </a:r>
            <a:r>
              <a:rPr lang="pt-BR" sz="27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lang="pt-BR" sz="1550" b="1" dirty="0" smtClean="0">
                <a:solidFill>
                  <a:srgbClr val="0070C0"/>
                </a:solidFill>
              </a:rPr>
              <a:t>Currículo: </a:t>
            </a:r>
            <a:r>
              <a:rPr lang="pt-BR" sz="1550" b="1" dirty="0" smtClean="0">
                <a:solidFill>
                  <a:srgbClr val="0070C0"/>
                </a:solidFill>
                <a:hlinkClick r:id="rId2"/>
              </a:rPr>
              <a:t>http://lattes.cnpq.br/6304137576099093</a:t>
            </a:r>
            <a:endParaRPr kumimoji="0" lang="pt-BR" sz="155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4818" name="Picture 2" descr="http://dm.inf.br/abipem/2019/52cn26a28JunFozdoIguacuPR/images/img_destaque_2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857288" y="476672"/>
            <a:ext cx="5619750" cy="3676651"/>
          </a:xfrm>
          <a:prstGeom prst="rect">
            <a:avLst/>
          </a:prstGeom>
          <a:noFill/>
        </p:spPr>
      </p:pic>
      <p:sp>
        <p:nvSpPr>
          <p:cNvPr id="5" name="Título 5"/>
          <p:cNvSpPr txBox="1">
            <a:spLocks/>
          </p:cNvSpPr>
          <p:nvPr/>
        </p:nvSpPr>
        <p:spPr>
          <a:xfrm>
            <a:off x="-4980" y="5663370"/>
            <a:ext cx="91440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Foz do Iguaçu, 28 de junho de 2019.</a:t>
            </a:r>
            <a:endParaRPr kumimoji="0" lang="pt-BR" sz="15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7595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4282" y="110952"/>
            <a:ext cx="8715436" cy="6558407"/>
          </a:xfrm>
        </p:spPr>
        <p:txBody>
          <a:bodyPr anchor="ctr">
            <a:noAutofit/>
          </a:bodyPr>
          <a:lstStyle/>
          <a:p>
            <a:pPr marL="3175">
              <a:lnSpc>
                <a:spcPct val="150000"/>
              </a:lnSpc>
            </a:pP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Conceito </a:t>
            </a:r>
            <a:r>
              <a:rPr lang="pt-BR" sz="4500" b="1" u="sng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doutrinário</a:t>
            </a: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de readaptação</a:t>
            </a:r>
          </a:p>
        </p:txBody>
      </p:sp>
    </p:spTree>
    <p:extLst>
      <p:ext uri="{BB962C8B-B14F-4D97-AF65-F5344CB8AC3E}">
        <p14:creationId xmlns:p14="http://schemas.microsoft.com/office/powerpoint/2010/main" val="68850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4282" y="110953"/>
            <a:ext cx="8715436" cy="6270375"/>
          </a:xfrm>
        </p:spPr>
        <p:txBody>
          <a:bodyPr>
            <a:noAutofit/>
          </a:bodyPr>
          <a:lstStyle/>
          <a:p>
            <a:pPr marL="3175" algn="just"/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“Transferência efetuada </a:t>
            </a:r>
            <a:r>
              <a:rPr lang="pt-BR" sz="25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fim de prover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 servidor em </a:t>
            </a:r>
            <a:r>
              <a:rPr lang="pt-BR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outro cargo 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mais compatível com sua superveniente limitação de capacidade física ou mental, apurada em inspeção médica”.</a:t>
            </a:r>
          </a:p>
          <a:p>
            <a:pPr marL="3175" algn="just"/>
            <a:endParaRPr lang="pt-BR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175" algn="just"/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(Bandeira de Mello, 2012, p. 316.)</a:t>
            </a:r>
          </a:p>
          <a:p>
            <a:pPr marL="3175" algn="just"/>
            <a:endParaRPr lang="pt-BR" sz="2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175" algn="just"/>
            <a:endParaRPr lang="pt-BR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pt-BR" sz="25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Forma de provimento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pela qual o servidor passa a ocupar </a:t>
            </a:r>
            <a:r>
              <a:rPr lang="pt-BR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cargo diverso do que ocupava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tendo em vista a necessidade de compatibilizar o exercício da função pública com a limitação sofrida em sua capacidade física ou psíquica”.</a:t>
            </a:r>
          </a:p>
          <a:p>
            <a:pPr algn="just"/>
            <a:endParaRPr lang="pt-BR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(Carvalho Filho, 2013, pp. 490-491.)</a:t>
            </a:r>
            <a:endParaRPr lang="pt-BR" sz="2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60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4282" y="110952"/>
            <a:ext cx="8715436" cy="6558407"/>
          </a:xfrm>
        </p:spPr>
        <p:txBody>
          <a:bodyPr anchor="ctr">
            <a:noAutofit/>
          </a:bodyPr>
          <a:lstStyle/>
          <a:p>
            <a:pPr marL="3175"/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Orientação jurisprudencial do STF</a:t>
            </a:r>
          </a:p>
          <a:p>
            <a:pPr marL="3175">
              <a:lnSpc>
                <a:spcPct val="150000"/>
              </a:lnSpc>
            </a:pP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sobre readaptação</a:t>
            </a:r>
          </a:p>
        </p:txBody>
      </p:sp>
    </p:spTree>
    <p:extLst>
      <p:ext uri="{BB962C8B-B14F-4D97-AF65-F5344CB8AC3E}">
        <p14:creationId xmlns:p14="http://schemas.microsoft.com/office/powerpoint/2010/main" val="68850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357982"/>
          </a:xfrm>
        </p:spPr>
        <p:txBody>
          <a:bodyPr>
            <a:noAutofit/>
          </a:bodyPr>
          <a:lstStyle/>
          <a:p>
            <a:pPr marL="3175">
              <a:lnSpc>
                <a:spcPct val="150000"/>
              </a:lnSpc>
            </a:pP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STF, ADI 1.731/ES, DJ 25/10/2002: </a:t>
            </a:r>
          </a:p>
          <a:p>
            <a:pPr marL="3175" algn="just">
              <a:lnSpc>
                <a:spcPct val="150000"/>
              </a:lnSpc>
            </a:pPr>
            <a:endParaRPr lang="pt-BR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175" algn="just">
              <a:lnSpc>
                <a:spcPct val="150000"/>
              </a:lnSpc>
            </a:pP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“São inúmeras as decisões desta Corte no sentido de que, </a:t>
            </a:r>
            <a:r>
              <a:rPr lang="pt-BR" sz="25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 face da atual Constituição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não mais se admitem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dada a necessidade de concurso público, </a:t>
            </a:r>
            <a:r>
              <a:rPr lang="pt-BR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outras formas de provimento de cargo que não a decorrente de promoção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Logo, institutos outros como a ascensão funcional, a transformação, o reenquadramento, a redistribuição, a </a:t>
            </a:r>
            <a:r>
              <a:rPr lang="pt-BR" sz="25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readaptação</a:t>
            </a:r>
            <a:r>
              <a:rPr lang="pt-BR" sz="2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 a transferência de cargos </a:t>
            </a:r>
            <a:r>
              <a:rPr lang="pt-BR" sz="25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foram completamente banidos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.” (destaques nossos) </a:t>
            </a:r>
            <a:endParaRPr lang="pt-BR" sz="2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44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357982"/>
          </a:xfrm>
        </p:spPr>
        <p:txBody>
          <a:bodyPr>
            <a:noAutofit/>
          </a:bodyPr>
          <a:lstStyle/>
          <a:p>
            <a:pPr marL="3175">
              <a:lnSpc>
                <a:spcPct val="150000"/>
              </a:lnSpc>
            </a:pP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STF, ADI 4.876/DF, DJ 01/07/2014: </a:t>
            </a:r>
          </a:p>
          <a:p>
            <a:pPr marL="3175" algn="just">
              <a:lnSpc>
                <a:spcPct val="150000"/>
              </a:lnSpc>
            </a:pPr>
            <a:endParaRPr lang="pt-BR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175" algn="just">
              <a:lnSpc>
                <a:spcPct val="150000"/>
              </a:lnSpc>
            </a:pP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“desde a Constituição de 1988, por força do seu art. 37, inciso II, a investidura em cargo ou emprego público depende da prévia aprovação em concurso público. </a:t>
            </a:r>
            <a:r>
              <a:rPr lang="pt-BR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 exceções a essa regra estão taxativamente previstas na Constituição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”. </a:t>
            </a:r>
            <a:r>
              <a:rPr lang="pt-BR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(destaques nossos) </a:t>
            </a:r>
          </a:p>
        </p:txBody>
      </p:sp>
    </p:spTree>
    <p:extLst>
      <p:ext uri="{BB962C8B-B14F-4D97-AF65-F5344CB8AC3E}">
        <p14:creationId xmlns:p14="http://schemas.microsoft.com/office/powerpoint/2010/main" val="159687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357982"/>
          </a:xfrm>
        </p:spPr>
        <p:txBody>
          <a:bodyPr>
            <a:noAutofit/>
          </a:bodyPr>
          <a:lstStyle/>
          <a:p>
            <a:pPr marL="3175">
              <a:lnSpc>
                <a:spcPct val="150000"/>
              </a:lnSpc>
            </a:pPr>
            <a:r>
              <a:rPr lang="pt-BR" sz="43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Súmula Vinculante 43, DJ 17/4/2015: </a:t>
            </a:r>
            <a:endParaRPr lang="pt-BR" sz="43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3175" algn="just">
              <a:lnSpc>
                <a:spcPct val="150000"/>
              </a:lnSpc>
            </a:pPr>
            <a:endParaRPr lang="pt-BR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175" algn="just">
              <a:lnSpc>
                <a:spcPct val="150000"/>
              </a:lnSpc>
            </a:pPr>
            <a:r>
              <a:rPr lang="pt-BR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“É inconstitucional toda modalidade de provimento que propicie ao 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servidor </a:t>
            </a:r>
            <a:r>
              <a:rPr lang="pt-BR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investir-se</a:t>
            </a:r>
            <a:r>
              <a:rPr lang="pt-BR" sz="2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sem prévia aprovação em concurso público</a:t>
            </a:r>
            <a:r>
              <a:rPr lang="pt-BR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destinado ao 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seu provimento</a:t>
            </a:r>
            <a:r>
              <a:rPr lang="pt-BR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2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 cargo que não integra a carreira na qual </a:t>
            </a:r>
            <a:r>
              <a:rPr lang="pt-BR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anteriormente investido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”. </a:t>
            </a:r>
            <a:r>
              <a:rPr lang="pt-BR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(destaques nossos) </a:t>
            </a:r>
          </a:p>
        </p:txBody>
      </p:sp>
    </p:spTree>
    <p:extLst>
      <p:ext uri="{BB962C8B-B14F-4D97-AF65-F5344CB8AC3E}">
        <p14:creationId xmlns:p14="http://schemas.microsoft.com/office/powerpoint/2010/main" val="52949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2"/>
          <p:cNvSpPr>
            <a:spLocks noGrp="1"/>
          </p:cNvSpPr>
          <p:nvPr>
            <p:ph type="subTitle" idx="1"/>
          </p:nvPr>
        </p:nvSpPr>
        <p:spPr>
          <a:xfrm>
            <a:off x="208387" y="92390"/>
            <a:ext cx="8715436" cy="5904656"/>
          </a:xfrm>
        </p:spPr>
        <p:txBody>
          <a:bodyPr>
            <a:noAutofit/>
          </a:bodyPr>
          <a:lstStyle/>
          <a:p>
            <a:pPr marL="3175">
              <a:lnSpc>
                <a:spcPct val="150000"/>
              </a:lnSpc>
            </a:pP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Em síntese...</a:t>
            </a:r>
          </a:p>
          <a:p>
            <a:pPr algn="just">
              <a:lnSpc>
                <a:spcPct val="150000"/>
              </a:lnSpc>
            </a:pPr>
            <a:endParaRPr lang="pt-BR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pt-BR" sz="25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Readaptação: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(i)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deve ser feita no </a:t>
            </a:r>
            <a:r>
              <a:rPr lang="pt-BR" sz="2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mesmo cargo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2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25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pt-BR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pt-BR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desde que as novas atribuições sejam compatíveis com a limitação da saúde do servidor e </a:t>
            </a:r>
            <a:r>
              <a:rPr lang="pt-BR" sz="2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25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iii</a:t>
            </a:r>
            <a:r>
              <a:rPr lang="pt-BR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pt-BR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desde que estejam previstas na lei de criação do cargo de que é titular.</a:t>
            </a:r>
            <a:endParaRPr lang="pt-BR" sz="2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45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2"/>
          <p:cNvSpPr>
            <a:spLocks noGrp="1"/>
          </p:cNvSpPr>
          <p:nvPr>
            <p:ph type="subTitle" idx="1"/>
          </p:nvPr>
        </p:nvSpPr>
        <p:spPr>
          <a:xfrm>
            <a:off x="208387" y="0"/>
            <a:ext cx="8715436" cy="685800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pt-BR" sz="45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Readaptação na PEC 06/2019</a:t>
            </a:r>
            <a:endParaRPr lang="pt-BR" sz="45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1047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229272" y="151226"/>
            <a:ext cx="8715436" cy="65008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pt-BR" sz="2500" dirty="0" smtClean="0">
                <a:latin typeface="Arial" pitchFamily="34" charset="0"/>
                <a:cs typeface="Arial" pitchFamily="34" charset="0"/>
              </a:rPr>
              <a:t>Inclusão do § 13 ao art. 37 da CF/88:</a:t>
            </a:r>
          </a:p>
          <a:p>
            <a:pPr lvl="0" algn="just">
              <a:lnSpc>
                <a:spcPct val="150000"/>
              </a:lnSpc>
              <a:spcBef>
                <a:spcPct val="20000"/>
              </a:spcBef>
              <a:defRPr/>
            </a:pPr>
            <a:endParaRPr lang="pt-BR" sz="2500" dirty="0"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pt-BR" sz="2500" dirty="0">
                <a:latin typeface="Arial" pitchFamily="34" charset="0"/>
                <a:cs typeface="Arial" pitchFamily="34" charset="0"/>
              </a:rPr>
              <a:t>§ 13. O servidor público titular de cargo efetivo poderá ser </a:t>
            </a:r>
            <a:r>
              <a:rPr lang="pt-BR" sz="2500" b="1" u="sng" dirty="0" smtClean="0">
                <a:latin typeface="Arial" pitchFamily="34" charset="0"/>
                <a:cs typeface="Arial" pitchFamily="34" charset="0"/>
              </a:rPr>
              <a:t>readaptado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5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para</a:t>
            </a:r>
            <a:r>
              <a:rPr lang="pt-BR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5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exercício</a:t>
            </a:r>
            <a:r>
              <a:rPr lang="pt-BR" sz="2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5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pt-BR" sz="2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5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cargo</a:t>
            </a:r>
            <a:r>
              <a:rPr lang="pt-BR" sz="2500" dirty="0">
                <a:latin typeface="Arial" pitchFamily="34" charset="0"/>
                <a:cs typeface="Arial" pitchFamily="34" charset="0"/>
              </a:rPr>
              <a:t> cujas atribuições e responsabilidades 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sejam compatíveis </a:t>
            </a:r>
            <a:r>
              <a:rPr lang="pt-BR" sz="2500" dirty="0">
                <a:latin typeface="Arial" pitchFamily="34" charset="0"/>
                <a:cs typeface="Arial" pitchFamily="34" charset="0"/>
              </a:rPr>
              <a:t>com a limitação que tenha sofrido em sua capacidade física 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ou mental</a:t>
            </a:r>
            <a:r>
              <a:rPr lang="pt-BR" sz="2500" dirty="0">
                <a:latin typeface="Arial" pitchFamily="34" charset="0"/>
                <a:cs typeface="Arial" pitchFamily="34" charset="0"/>
              </a:rPr>
              <a:t>, confirmada por meio de perícia em saúde, enquanto 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permanecer nesta </a:t>
            </a:r>
            <a:r>
              <a:rPr lang="pt-BR" sz="2500" dirty="0">
                <a:latin typeface="Arial" pitchFamily="34" charset="0"/>
                <a:cs typeface="Arial" pitchFamily="34" charset="0"/>
              </a:rPr>
              <a:t>condição, desde que possua a habilitação e o nível de 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escolaridade exigidos </a:t>
            </a:r>
            <a:r>
              <a:rPr lang="pt-BR" sz="2500" dirty="0">
                <a:latin typeface="Arial" pitchFamily="34" charset="0"/>
                <a:cs typeface="Arial" pitchFamily="34" charset="0"/>
              </a:rPr>
              <a:t>para o cargo de destino, mantida a remuneração do cargo 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de origem</a:t>
            </a:r>
            <a:r>
              <a:rPr lang="pt-BR" sz="2500" dirty="0">
                <a:latin typeface="Arial" pitchFamily="34" charset="0"/>
                <a:cs typeface="Arial" pitchFamily="34" charset="0"/>
              </a:rPr>
              <a:t>.” 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(destaques nossos)</a:t>
            </a:r>
          </a:p>
        </p:txBody>
      </p:sp>
    </p:spTree>
    <p:extLst>
      <p:ext uri="{BB962C8B-B14F-4D97-AF65-F5344CB8AC3E}">
        <p14:creationId xmlns:p14="http://schemas.microsoft.com/office/powerpoint/2010/main" val="30163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2"/>
          <p:cNvSpPr>
            <a:spLocks noGrp="1"/>
          </p:cNvSpPr>
          <p:nvPr>
            <p:ph type="subTitle" idx="1"/>
          </p:nvPr>
        </p:nvSpPr>
        <p:spPr>
          <a:xfrm>
            <a:off x="208387" y="0"/>
            <a:ext cx="8715436" cy="685800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Resta saber se o período de readaptação de professor </a:t>
            </a:r>
            <a:r>
              <a:rPr lang="pt-BR" sz="45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será </a:t>
            </a: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considerado para fins </a:t>
            </a:r>
            <a:r>
              <a:rPr lang="pt-BR" sz="45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do § 5º do art. 40 da CF/88...</a:t>
            </a:r>
            <a:endParaRPr lang="pt-BR" sz="45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1144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0770" y="-24"/>
            <a:ext cx="8598398" cy="6525368"/>
          </a:xfrm>
          <a:noFill/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sz="45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Reflexão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5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5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pt-BR" sz="2500" dirty="0">
                <a:latin typeface="Arial" pitchFamily="34" charset="0"/>
                <a:cs typeface="Arial" pitchFamily="34" charset="0"/>
              </a:rPr>
              <a:t>O lar e a escola, o templo e o hospital, as instituições de previdência e beneficência são filhos da sensibilidade e não do cálculo.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500" dirty="0">
                <a:latin typeface="Arial" pitchFamily="34" charset="0"/>
                <a:cs typeface="Arial" pitchFamily="34" charset="0"/>
              </a:rPr>
              <a:t>[...] Só pela renovação íntima, progride a alma no rumo da vida aperfeiçoada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.”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5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300" dirty="0">
                <a:latin typeface="Arial" pitchFamily="34" charset="0"/>
                <a:cs typeface="Arial" pitchFamily="34" charset="0"/>
              </a:rPr>
              <a:t>[XAVIER, Francisco Cândido. Fonte Viva (ditado por Emmanuel). Brasília: Federação Espírita Brasileira, 1986, p. 158</a:t>
            </a:r>
            <a:r>
              <a:rPr lang="pt-BR" sz="2300" dirty="0" smtClean="0">
                <a:latin typeface="Arial" pitchFamily="34" charset="0"/>
                <a:cs typeface="Arial" pitchFamily="34" charset="0"/>
              </a:rPr>
              <a:t>)]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668BEE-7749-41CB-B084-EACB6B07E9DC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12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214282" y="2348880"/>
            <a:ext cx="8715436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Como o STF vem entendendo a questão... </a:t>
            </a:r>
          </a:p>
        </p:txBody>
      </p:sp>
    </p:spTree>
    <p:extLst>
      <p:ext uri="{BB962C8B-B14F-4D97-AF65-F5344CB8AC3E}">
        <p14:creationId xmlns:p14="http://schemas.microsoft.com/office/powerpoint/2010/main" val="333786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229272" y="214290"/>
            <a:ext cx="8715436" cy="65008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pt-BR" sz="2500" dirty="0" smtClean="0">
                <a:latin typeface="Arial" pitchFamily="34" charset="0"/>
                <a:cs typeface="Arial" pitchFamily="34" charset="0"/>
              </a:rPr>
              <a:t>APOSENTADORIA ESPECIAL DESTINADA AOS PROFESSORES. CÔMPUTO DO TEMPO DE SERVIÇO PRESTADO EM REGIME DE READAPTAÇÃO FUNCIONAL. </a:t>
            </a:r>
            <a:r>
              <a:rPr lang="pt-BR" sz="25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REEXAME</a:t>
            </a:r>
            <a:r>
              <a:rPr lang="pt-BR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5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pt-BR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5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MATÉRIA</a:t>
            </a:r>
            <a:r>
              <a:rPr lang="pt-BR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5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FÁTICA</a:t>
            </a:r>
            <a:r>
              <a:rPr lang="pt-BR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5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IMPOSSIBILIDADE</a:t>
            </a:r>
            <a:r>
              <a:rPr lang="pt-BR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SÚMULA 279 DO STF</a:t>
            </a:r>
            <a:r>
              <a:rPr lang="pt-BR" sz="2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pt-BR" sz="25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pt-BR" sz="2500" dirty="0" smtClean="0">
                <a:latin typeface="Arial" pitchFamily="34" charset="0"/>
                <a:cs typeface="Arial" pitchFamily="34" charset="0"/>
              </a:rPr>
              <a:t>“Neste caso, extrai-se do acórdão recorrido que </a:t>
            </a: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a professora agravada, sujeita à readaptação funcional, exerceu </a:t>
            </a:r>
            <a:r>
              <a:rPr lang="pt-BR" sz="2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atividades administrativas voltadas ao fomento da educação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 e no âmbito de estabelecimento de ensino.” (STF, AI 819.194 AgR/SC, DJe 1/2/2012.)</a:t>
            </a:r>
          </a:p>
        </p:txBody>
      </p:sp>
    </p:spTree>
    <p:extLst>
      <p:ext uri="{BB962C8B-B14F-4D97-AF65-F5344CB8AC3E}">
        <p14:creationId xmlns:p14="http://schemas.microsoft.com/office/powerpoint/2010/main" val="304509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229272" y="2405122"/>
            <a:ext cx="8715436" cy="1944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Por sua vez, o STJ assim tem se manifestado... </a:t>
            </a:r>
          </a:p>
        </p:txBody>
      </p:sp>
    </p:spTree>
    <p:extLst>
      <p:ext uri="{BB962C8B-B14F-4D97-AF65-F5344CB8AC3E}">
        <p14:creationId xmlns:p14="http://schemas.microsoft.com/office/powerpoint/2010/main" val="142062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229272" y="214290"/>
            <a:ext cx="8715436" cy="65008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pt-BR" sz="2500" dirty="0" smtClean="0">
                <a:latin typeface="Arial" pitchFamily="34" charset="0"/>
                <a:cs typeface="Arial" pitchFamily="34" charset="0"/>
              </a:rPr>
              <a:t>ADMINISTRATIVO. </a:t>
            </a: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APOSENTADORIA ESPECIAL DE PROFESSOR. REGIME DE READAPTAÇÃO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. [...] 4. </a:t>
            </a:r>
            <a:r>
              <a:rPr lang="pt-BR" sz="25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Os Tribunais infraconstitucionais devem submeter-se ao STF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, por força do art. 102, § 2º, da Constituição Federal, o qual impõe </a:t>
            </a:r>
            <a:r>
              <a:rPr lang="pt-BR" sz="25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efeito</a:t>
            </a:r>
            <a:r>
              <a:rPr lang="pt-BR" sz="2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5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vinculante</a:t>
            </a:r>
            <a:r>
              <a:rPr lang="pt-BR" sz="2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às decisões definitivas de mérito proferidas nas </a:t>
            </a:r>
            <a:r>
              <a:rPr lang="pt-BR" sz="25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Ações</a:t>
            </a:r>
            <a:r>
              <a:rPr lang="pt-BR" sz="2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5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Diretas</a:t>
            </a:r>
            <a:r>
              <a:rPr lang="pt-BR" sz="2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5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</a:t>
            </a:r>
            <a:r>
              <a:rPr lang="pt-BR" sz="2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5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Inconstitucionalidade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500" u="sng" dirty="0" smtClean="0">
                <a:latin typeface="Arial" pitchFamily="34" charset="0"/>
                <a:cs typeface="Arial" pitchFamily="34" charset="0"/>
              </a:rPr>
              <a:t>(ADI 3.772)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 e Ação Declaratória de Constitucionalidade. Agravo regimental improvido. (STJ, </a:t>
            </a:r>
            <a:r>
              <a:rPr lang="pt-BR" sz="2500" dirty="0" err="1" smtClean="0">
                <a:latin typeface="Arial" pitchFamily="34" charset="0"/>
                <a:cs typeface="Arial" pitchFamily="34" charset="0"/>
              </a:rPr>
              <a:t>AgRg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 no </a:t>
            </a:r>
            <a:r>
              <a:rPr lang="pt-BR" sz="2500" dirty="0" err="1" smtClean="0">
                <a:latin typeface="Arial" pitchFamily="34" charset="0"/>
                <a:cs typeface="Arial" pitchFamily="34" charset="0"/>
              </a:rPr>
              <a:t>AREsp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 72.801/SC, DJe 05/03/2012. )</a:t>
            </a:r>
          </a:p>
        </p:txBody>
      </p:sp>
    </p:spTree>
    <p:extLst>
      <p:ext uri="{BB962C8B-B14F-4D97-AF65-F5344CB8AC3E}">
        <p14:creationId xmlns:p14="http://schemas.microsoft.com/office/powerpoint/2010/main" val="30347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229272" y="2210564"/>
            <a:ext cx="8715436" cy="23705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O TJMG </a:t>
            </a:r>
            <a:r>
              <a:rPr lang="pt-BR" sz="45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não possui</a:t>
            </a:r>
          </a:p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pt-BR" sz="45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entendimento </a:t>
            </a: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consolidado... </a:t>
            </a:r>
          </a:p>
        </p:txBody>
      </p:sp>
    </p:spTree>
    <p:extLst>
      <p:ext uri="{BB962C8B-B14F-4D97-AF65-F5344CB8AC3E}">
        <p14:creationId xmlns:p14="http://schemas.microsoft.com/office/powerpoint/2010/main" val="6866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229272" y="6970"/>
            <a:ext cx="8715436" cy="67151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175" algn="ctr">
              <a:spcBef>
                <a:spcPct val="20000"/>
              </a:spcBef>
              <a:defRPr/>
            </a:pP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O caso do Auxiliar de </a:t>
            </a:r>
            <a:r>
              <a:rPr lang="pt-BR" sz="45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Biblioteca...</a:t>
            </a:r>
            <a:endParaRPr lang="pt-BR" sz="45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20000"/>
              </a:spcBef>
              <a:defRPr/>
            </a:pPr>
            <a:endParaRPr lang="pt-BR" sz="25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pt-BR" sz="2500" dirty="0" smtClean="0">
                <a:latin typeface="Arial" pitchFamily="34" charset="0"/>
                <a:cs typeface="Arial" pitchFamily="34" charset="0"/>
              </a:rPr>
              <a:t>“o tempo de exercício na </a:t>
            </a:r>
            <a:r>
              <a:rPr lang="pt-BR" sz="2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função de </a:t>
            </a:r>
            <a:r>
              <a:rPr lang="pt-BR" sz="25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auxiliar de biblioteca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, em virtude de readaptação funcional, </a:t>
            </a:r>
            <a:r>
              <a:rPr lang="pt-BR" sz="25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não</a:t>
            </a:r>
            <a:r>
              <a:rPr lang="pt-BR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5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pode</a:t>
            </a:r>
            <a:r>
              <a:rPr lang="pt-BR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ser computado para a aposentadoria especial de professor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.” (TJMG, Apelação Cível 1.0024.08.252644-3/001, Rel. Des. Moreira Diniz, DJMG 26/1/2011.)</a:t>
            </a:r>
          </a:p>
          <a:p>
            <a:pPr algn="just">
              <a:spcBef>
                <a:spcPct val="20000"/>
              </a:spcBef>
              <a:defRPr/>
            </a:pPr>
            <a:endParaRPr lang="pt-BR" sz="25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20000"/>
              </a:spcBef>
              <a:defRPr/>
            </a:pPr>
            <a:endParaRPr lang="pt-BR" sz="25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pt-BR" sz="2500" dirty="0">
                <a:latin typeface="Arial" pitchFamily="34" charset="0"/>
                <a:cs typeface="Arial" pitchFamily="34" charset="0"/>
              </a:rPr>
              <a:t>“O tempo de exercício na </a:t>
            </a:r>
            <a:r>
              <a:rPr lang="pt-BR" sz="2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função readaptada de </a:t>
            </a:r>
            <a:r>
              <a:rPr lang="pt-BR" sz="25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auxiliar de biblioteca</a:t>
            </a:r>
            <a:r>
              <a:rPr lang="pt-BR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5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deve</a:t>
            </a:r>
            <a:r>
              <a:rPr lang="pt-BR" sz="2500" b="1" dirty="0">
                <a:latin typeface="Arial" pitchFamily="34" charset="0"/>
                <a:cs typeface="Arial" pitchFamily="34" charset="0"/>
              </a:rPr>
              <a:t> ser computado como tempo de serviço para fins de aposentadoria especial</a:t>
            </a:r>
            <a:r>
              <a:rPr lang="pt-BR" sz="2500" dirty="0">
                <a:latin typeface="Arial" pitchFamily="34" charset="0"/>
                <a:cs typeface="Arial" pitchFamily="34" charset="0"/>
              </a:rPr>
              <a:t>, eis que tal função se enquadra no conceito de “funções de magistério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”.” (</a:t>
            </a:r>
            <a:r>
              <a:rPr lang="pt-BR" sz="2500" dirty="0">
                <a:latin typeface="Arial" pitchFamily="34" charset="0"/>
                <a:cs typeface="Arial" pitchFamily="34" charset="0"/>
              </a:rPr>
              <a:t>TJMG, Apelação Cível 1.0024.09.512292-5/001, Rel. Des. Armando Freire, DJ 26/08/2011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.)</a:t>
            </a:r>
          </a:p>
          <a:p>
            <a:pPr algn="just">
              <a:spcBef>
                <a:spcPct val="20000"/>
              </a:spcBef>
              <a:defRPr/>
            </a:pPr>
            <a:endParaRPr lang="pt-BR" sz="25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37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224915" y="-24"/>
            <a:ext cx="8715436" cy="6858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O caso do Auxiliar de </a:t>
            </a:r>
            <a:r>
              <a:rPr lang="pt-BR" sz="45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Secretaria...</a:t>
            </a:r>
            <a:endParaRPr lang="pt-BR" sz="45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20000"/>
              </a:spcBef>
              <a:defRPr/>
            </a:pPr>
            <a:endParaRPr lang="pt-BR" sz="30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pt-BR" sz="2500" dirty="0" smtClean="0">
                <a:latin typeface="Arial" pitchFamily="34" charset="0"/>
                <a:cs typeface="Arial" pitchFamily="34" charset="0"/>
              </a:rPr>
              <a:t>“Verificando-se que a servidora encontra-se readaptada, não mais exercendo as funções do cargo de professor regente de classe, e sim </a:t>
            </a:r>
            <a:r>
              <a:rPr lang="pt-BR" sz="2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atuando na </a:t>
            </a:r>
            <a:r>
              <a:rPr lang="pt-BR" sz="25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secretaria do educandário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é </a:t>
            </a:r>
            <a:r>
              <a:rPr lang="pt-BR" sz="25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impossível</a:t>
            </a:r>
            <a:r>
              <a:rPr lang="pt-BR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estender a ela as benesses inerentes ao exercício do cargo de professor</a:t>
            </a: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pt-BR" sz="1500" dirty="0" smtClean="0">
                <a:latin typeface="Arial" pitchFamily="34" charset="0"/>
                <a:cs typeface="Arial" pitchFamily="34" charset="0"/>
              </a:rPr>
              <a:t>(TJMG, Apelação Cível 1.0024.09.482143-6/001, Rel. Des. Maurício Barros, DJ 01/10/2010.)</a:t>
            </a:r>
          </a:p>
          <a:p>
            <a:pPr algn="just">
              <a:spcBef>
                <a:spcPct val="20000"/>
              </a:spcBef>
              <a:defRPr/>
            </a:pPr>
            <a:endParaRPr lang="pt-BR" sz="3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pt-BR" sz="2500" dirty="0">
                <a:latin typeface="Arial" pitchFamily="34" charset="0"/>
                <a:cs typeface="Arial" pitchFamily="34" charset="0"/>
              </a:rPr>
              <a:t>“</a:t>
            </a:r>
            <a:r>
              <a:rPr lang="pt-BR" sz="2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Durante o período de serviço prestado sob </a:t>
            </a:r>
            <a:r>
              <a:rPr lang="pt-BR" sz="2500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readaptação</a:t>
            </a:r>
            <a:r>
              <a:rPr lang="pt-BR" sz="2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o servidor público não deixa de ser detentor do cargo de professor municipal</a:t>
            </a:r>
            <a:r>
              <a:rPr lang="pt-BR" sz="2500" dirty="0">
                <a:latin typeface="Arial" pitchFamily="34" charset="0"/>
                <a:cs typeface="Arial" pitchFamily="34" charset="0"/>
              </a:rPr>
              <a:t>, permanecendo vinculado ao Município, </a:t>
            </a:r>
            <a:r>
              <a:rPr lang="pt-BR" sz="2500" b="1" dirty="0">
                <a:latin typeface="Arial" pitchFamily="34" charset="0"/>
                <a:cs typeface="Arial" pitchFamily="34" charset="0"/>
              </a:rPr>
              <a:t>de maneira que tal tempo </a:t>
            </a:r>
            <a:r>
              <a:rPr lang="pt-BR" sz="25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não pode ser excluído</a:t>
            </a:r>
            <a:r>
              <a:rPr lang="pt-BR" sz="2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500" b="1" dirty="0">
                <a:latin typeface="Arial" pitchFamily="34" charset="0"/>
                <a:cs typeface="Arial" pitchFamily="34" charset="0"/>
              </a:rPr>
              <a:t>do cômputo necessário para a aposentadoria especial</a:t>
            </a:r>
            <a:r>
              <a:rPr lang="pt-BR" sz="2500" dirty="0">
                <a:latin typeface="Arial" pitchFamily="34" charset="0"/>
                <a:cs typeface="Arial" pitchFamily="34" charset="0"/>
              </a:rPr>
              <a:t>.”</a:t>
            </a:r>
            <a:r>
              <a:rPr lang="pt-BR" sz="1500" dirty="0">
                <a:latin typeface="Arial" pitchFamily="34" charset="0"/>
                <a:cs typeface="Arial" pitchFamily="34" charset="0"/>
              </a:rPr>
              <a:t> (TJMG, Reexame Necessário 1.0702.10.037437-1/001, Rel. Des. Mauro Soares de Freitas, DJMG 07/02/2012</a:t>
            </a:r>
            <a:r>
              <a:rPr lang="pt-BR" sz="1500" dirty="0" smtClean="0">
                <a:latin typeface="Arial" pitchFamily="34" charset="0"/>
                <a:cs typeface="Arial" pitchFamily="34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73932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2"/>
          <p:cNvSpPr>
            <a:spLocks noGrp="1"/>
          </p:cNvSpPr>
          <p:nvPr>
            <p:ph type="subTitle" idx="1"/>
          </p:nvPr>
        </p:nvSpPr>
        <p:spPr>
          <a:xfrm>
            <a:off x="214282" y="260648"/>
            <a:ext cx="8715436" cy="6336704"/>
          </a:xfrm>
        </p:spPr>
        <p:txBody>
          <a:bodyPr>
            <a:noAutofit/>
          </a:bodyPr>
          <a:lstStyle/>
          <a:p>
            <a:pPr algn="just">
              <a:buClr>
                <a:srgbClr val="0070C0"/>
              </a:buClr>
            </a:pP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Em síntese...</a:t>
            </a:r>
          </a:p>
          <a:p>
            <a:pPr algn="just">
              <a:buClr>
                <a:srgbClr val="0070C0"/>
              </a:buClr>
            </a:pPr>
            <a:endParaRPr lang="pt-BR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70C0"/>
              </a:buClr>
            </a:pPr>
            <a:endParaRPr lang="pt-BR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70C0"/>
              </a:buClr>
              <a:buFont typeface="Wingdings" pitchFamily="2" charset="2"/>
              <a:buChar char="v"/>
            </a:pP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STF tem declinado da análise ao argumento de que a matéria envolve reanálise de provas, inadmissível em RE. </a:t>
            </a:r>
          </a:p>
          <a:p>
            <a:pPr algn="just">
              <a:buClr>
                <a:srgbClr val="0070C0"/>
              </a:buClr>
              <a:buFont typeface="Wingdings" pitchFamily="2" charset="2"/>
              <a:buChar char="v"/>
            </a:pPr>
            <a:endParaRPr lang="pt-BR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70C0"/>
              </a:buClr>
              <a:buFont typeface="Wingdings" pitchFamily="2" charset="2"/>
              <a:buChar char="v"/>
            </a:pP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STJ tem declinado da análise ao argumento de que a matéria já foi decidida por ADI e tem força vinculante. </a:t>
            </a:r>
          </a:p>
          <a:p>
            <a:pPr algn="just">
              <a:buClr>
                <a:srgbClr val="0070C0"/>
              </a:buClr>
              <a:buFont typeface="Wingdings" pitchFamily="2" charset="2"/>
              <a:buChar char="v"/>
            </a:pPr>
            <a:endParaRPr lang="pt-BR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70C0"/>
              </a:buClr>
              <a:buFont typeface="Wingdings" pitchFamily="2" charset="2"/>
              <a:buChar char="v"/>
            </a:pP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Matéria será decidida pelos tribunais regionais. TJMG não tem orientação pacífica. </a:t>
            </a:r>
            <a:r>
              <a:rPr lang="pt-BR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Insegurança jurídica!!! </a:t>
            </a:r>
          </a:p>
          <a:p>
            <a:pPr algn="just">
              <a:buClr>
                <a:srgbClr val="0070C0"/>
              </a:buClr>
              <a:buFont typeface="Wingdings" pitchFamily="2" charset="2"/>
              <a:buChar char="v"/>
            </a:pPr>
            <a:endParaRPr lang="pt-BR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70C0"/>
              </a:buClr>
              <a:buFont typeface="Wingdings" pitchFamily="2" charset="2"/>
              <a:buChar char="v"/>
            </a:pPr>
            <a:r>
              <a:rPr lang="pt-BR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 caso de negativa jurisdicional. O que fazer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??? </a:t>
            </a:r>
            <a:endParaRPr lang="pt-BR" sz="2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eta para a direita 1"/>
          <p:cNvSpPr/>
          <p:nvPr/>
        </p:nvSpPr>
        <p:spPr>
          <a:xfrm>
            <a:off x="7884368" y="5861506"/>
            <a:ext cx="936104" cy="43204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965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2"/>
          <p:cNvSpPr>
            <a:spLocks noGrp="1"/>
          </p:cNvSpPr>
          <p:nvPr>
            <p:ph type="subTitle" idx="1"/>
          </p:nvPr>
        </p:nvSpPr>
        <p:spPr>
          <a:xfrm>
            <a:off x="107504" y="102014"/>
            <a:ext cx="8928992" cy="6639353"/>
          </a:xfrm>
        </p:spPr>
        <p:txBody>
          <a:bodyPr>
            <a:noAutofit/>
          </a:bodyPr>
          <a:lstStyle/>
          <a:p>
            <a:pPr algn="just">
              <a:buClr>
                <a:srgbClr val="0070C0"/>
              </a:buClr>
            </a:pP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Análise </a:t>
            </a:r>
            <a:r>
              <a:rPr lang="pt-BR" sz="45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do tema sob </a:t>
            </a: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outro </a:t>
            </a:r>
            <a:r>
              <a:rPr lang="pt-BR" sz="45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enfoque</a:t>
            </a:r>
            <a:endParaRPr lang="pt-BR" sz="45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just">
              <a:lnSpc>
                <a:spcPct val="150000"/>
              </a:lnSpc>
            </a:pPr>
            <a:endParaRPr lang="pt-BR" sz="2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Parece-nos que o “pano de fundo” da discussão vai além da questão da natureza da função (magistério ou administrativa): </a:t>
            </a:r>
          </a:p>
          <a:p>
            <a:pPr algn="just">
              <a:lnSpc>
                <a:spcPct val="150000"/>
              </a:lnSpc>
            </a:pPr>
            <a:endParaRPr lang="pt-BR" sz="2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v"/>
            </a:pPr>
            <a:r>
              <a:rPr lang="pt-BR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Limitação ocorrida no exercício do cargo de Professor </a:t>
            </a:r>
          </a:p>
          <a:p>
            <a:pPr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v"/>
            </a:pPr>
            <a:endParaRPr lang="pt-BR" sz="2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v"/>
            </a:pP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Readaptação </a:t>
            </a:r>
            <a:r>
              <a:rPr lang="pt-BR" sz="2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como ato unilateral e responsabilidade estatal</a:t>
            </a:r>
          </a:p>
          <a:p>
            <a:pPr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v"/>
            </a:pPr>
            <a:endParaRPr lang="pt-BR" sz="2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v"/>
            </a:pP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Dignidade da pessoa humana (art. 1º, III, CF/88)</a:t>
            </a:r>
          </a:p>
        </p:txBody>
      </p:sp>
    </p:spTree>
    <p:extLst>
      <p:ext uri="{BB962C8B-B14F-4D97-AF65-F5344CB8AC3E}">
        <p14:creationId xmlns:p14="http://schemas.microsoft.com/office/powerpoint/2010/main" val="407527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2"/>
          <p:cNvSpPr>
            <a:spLocks noGrp="1"/>
          </p:cNvSpPr>
          <p:nvPr>
            <p:ph type="subTitle" idx="1"/>
          </p:nvPr>
        </p:nvSpPr>
        <p:spPr>
          <a:xfrm>
            <a:off x="214282" y="1484784"/>
            <a:ext cx="8715436" cy="2736304"/>
          </a:xfrm>
        </p:spPr>
        <p:txBody>
          <a:bodyPr>
            <a:noAutofit/>
          </a:bodyPr>
          <a:lstStyle/>
          <a:p>
            <a:pPr>
              <a:buClr>
                <a:srgbClr val="0070C0"/>
              </a:buClr>
            </a:pPr>
            <a:r>
              <a:rPr lang="pt-BR" sz="5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 I M</a:t>
            </a:r>
          </a:p>
          <a:p>
            <a:pPr>
              <a:buClr>
                <a:srgbClr val="0070C0"/>
              </a:buClr>
            </a:pPr>
            <a:endParaRPr lang="pt-BR" sz="21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70C0"/>
              </a:buClr>
            </a:pPr>
            <a:r>
              <a:rPr lang="pt-BR" sz="5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Obrigado!</a:t>
            </a:r>
          </a:p>
          <a:p>
            <a:pPr algn="just">
              <a:buClr>
                <a:srgbClr val="0070C0"/>
              </a:buClr>
            </a:pPr>
            <a:endParaRPr lang="pt-BR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ítulo 5"/>
          <p:cNvSpPr txBox="1">
            <a:spLocks/>
          </p:cNvSpPr>
          <p:nvPr/>
        </p:nvSpPr>
        <p:spPr>
          <a:xfrm>
            <a:off x="-32" y="4593692"/>
            <a:ext cx="9144000" cy="13555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Fernando</a:t>
            </a:r>
            <a:r>
              <a:rPr kumimoji="0" lang="pt-BR" sz="3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2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Ferreira</a:t>
            </a:r>
            <a:r>
              <a:rPr kumimoji="0" lang="pt-BR" sz="3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2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Calazans</a:t>
            </a:r>
            <a:r>
              <a:rPr kumimoji="0" lang="pt-BR" sz="29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29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fernando_ffc@yahoo.com.br</a:t>
            </a:r>
            <a:r>
              <a:rPr lang="pt-BR" sz="27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lang="pt-BR" sz="1550" b="1" dirty="0" smtClean="0">
                <a:solidFill>
                  <a:srgbClr val="0070C0"/>
                </a:solidFill>
              </a:rPr>
              <a:t>Currículo: </a:t>
            </a:r>
            <a:r>
              <a:rPr lang="pt-BR" sz="1550" b="1" dirty="0" smtClean="0">
                <a:solidFill>
                  <a:srgbClr val="0070C0"/>
                </a:solidFill>
                <a:hlinkClick r:id="rId2"/>
              </a:rPr>
              <a:t>http://lattes.cnpq.br/6304137576099093</a:t>
            </a:r>
            <a:endParaRPr kumimoji="0" lang="pt-BR" sz="155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8946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0770" y="-24"/>
            <a:ext cx="8598398" cy="6293679"/>
          </a:xfrm>
          <a:noFill/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Sumário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AutoNum type="arabicPeriod"/>
            </a:pPr>
            <a:r>
              <a:rPr lang="pt-BR" sz="2500" dirty="0" smtClean="0">
                <a:latin typeface="Arial" pitchFamily="34" charset="0"/>
                <a:cs typeface="Arial" pitchFamily="34" charset="0"/>
              </a:rPr>
              <a:t>Alcance de aplicação da readaptação nos RPPS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AutoNum type="arabicPeriod"/>
            </a:pPr>
            <a:endParaRPr lang="pt-BR" sz="25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AutoNum type="arabicPeriod"/>
            </a:pPr>
            <a:r>
              <a:rPr lang="pt-BR" sz="2500" dirty="0" smtClean="0">
                <a:latin typeface="Arial" pitchFamily="34" charset="0"/>
                <a:cs typeface="Arial" pitchFamily="34" charset="0"/>
              </a:rPr>
              <a:t>Readaptação na PEC 06/2019</a:t>
            </a:r>
            <a:endParaRPr lang="pt-BR" sz="25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AutoNum type="arabicPeriod"/>
            </a:pPr>
            <a:endParaRPr lang="pt-BR" sz="25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AutoNum type="arabicPeriod"/>
            </a:pPr>
            <a:r>
              <a:rPr lang="pt-BR" sz="2500" dirty="0" smtClean="0">
                <a:latin typeface="Arial" pitchFamily="34" charset="0"/>
                <a:cs typeface="Arial" pitchFamily="34" charset="0"/>
              </a:rPr>
              <a:t>Cômputo do período de readaptação funcional para fins da aposentadoria de professor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668BEE-7749-41CB-B084-EACB6B07E9DC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955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0770" y="-24"/>
            <a:ext cx="8598398" cy="6293679"/>
          </a:xfrm>
          <a:noFill/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sz="45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Referencial teórico</a:t>
            </a:r>
            <a:endParaRPr lang="pt-BR" sz="45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5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500" dirty="0" smtClean="0">
                <a:latin typeface="Arial" pitchFamily="34" charset="0"/>
                <a:cs typeface="Arial" pitchFamily="34" charset="0"/>
              </a:rPr>
              <a:t>CALAZANS</a:t>
            </a:r>
            <a:r>
              <a:rPr lang="pt-BR" sz="2500" dirty="0">
                <a:latin typeface="Arial" pitchFamily="34" charset="0"/>
                <a:cs typeface="Arial" pitchFamily="34" charset="0"/>
              </a:rPr>
              <a:t>, Fernando Ferreira. READAPTAÇÃO E APOSENTADORIA DE PROFESSOR NO SERVIÇO 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PÚBLICO. </a:t>
            </a:r>
            <a:r>
              <a:rPr lang="pt-BR" sz="2500" i="1" dirty="0" smtClean="0">
                <a:latin typeface="Arial" pitchFamily="34" charset="0"/>
                <a:cs typeface="Arial" pitchFamily="34" charset="0"/>
              </a:rPr>
              <a:t>Revista do TCEMG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pt-BR" sz="2500" dirty="0">
                <a:latin typeface="Arial" pitchFamily="34" charset="0"/>
                <a:cs typeface="Arial" pitchFamily="34" charset="0"/>
              </a:rPr>
              <a:t>Belo Horizonte, v. 35, n. 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1, jan./jun.2017, p 42-63. Disponível em</a:t>
            </a:r>
            <a:r>
              <a:rPr lang="pt-BR" sz="2500" dirty="0">
                <a:latin typeface="Arial" pitchFamily="34" charset="0"/>
                <a:cs typeface="Arial" pitchFamily="34" charset="0"/>
              </a:rPr>
              <a:t>: </a:t>
            </a:r>
            <a:r>
              <a:rPr lang="pt-BR" sz="2500" dirty="0">
                <a:latin typeface="Arial" pitchFamily="34" charset="0"/>
                <a:cs typeface="Arial" pitchFamily="34" charset="0"/>
                <a:hlinkClick r:id="rId2"/>
              </a:rPr>
              <a:t>https://</a:t>
            </a:r>
            <a:r>
              <a:rPr lang="pt-BR" sz="2500" dirty="0" smtClean="0">
                <a:latin typeface="Arial" pitchFamily="34" charset="0"/>
                <a:cs typeface="Arial" pitchFamily="34" charset="0"/>
                <a:hlinkClick r:id="rId2"/>
              </a:rPr>
              <a:t>revista.tce.mg.gov.br/revista/index.php/TCEMG/article/view/92/324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668BEE-7749-41CB-B084-EACB6B07E9DC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67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87290"/>
            <a:ext cx="8643998" cy="6150022"/>
          </a:xfrm>
          <a:noFill/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Previsão constitucional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5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500" dirty="0" smtClean="0">
                <a:latin typeface="Arial" pitchFamily="34" charset="0"/>
                <a:cs typeface="Arial" pitchFamily="34" charset="0"/>
              </a:rPr>
              <a:t>Art. 40, § 5º: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5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500" dirty="0" smtClean="0">
                <a:latin typeface="Arial" pitchFamily="34" charset="0"/>
                <a:cs typeface="Arial" pitchFamily="34" charset="0"/>
              </a:rPr>
              <a:t>“Os requisitos de idade e de tempo de contribuição serão </a:t>
            </a:r>
            <a:r>
              <a:rPr lang="pt-BR" sz="2500" u="sng" dirty="0" smtClean="0">
                <a:latin typeface="Arial" pitchFamily="34" charset="0"/>
                <a:cs typeface="Arial" pitchFamily="34" charset="0"/>
              </a:rPr>
              <a:t>reduzidos em cinco anos</a:t>
            </a:r>
            <a:r>
              <a:rPr lang="pt-BR" sz="2500" dirty="0">
                <a:latin typeface="Arial" pitchFamily="34" charset="0"/>
                <a:cs typeface="Arial" pitchFamily="34" charset="0"/>
              </a:rPr>
              <a:t>, em relação ao disposto no § 1º, III, “a”, </a:t>
            </a:r>
            <a:r>
              <a:rPr lang="pt-BR" sz="2500" u="sng" dirty="0" smtClean="0">
                <a:latin typeface="Arial" pitchFamily="34" charset="0"/>
                <a:cs typeface="Arial" pitchFamily="34" charset="0"/>
              </a:rPr>
              <a:t>para o professor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 que comprove </a:t>
            </a:r>
            <a:r>
              <a:rPr lang="pt-BR" sz="2500" u="sng" dirty="0" smtClean="0">
                <a:latin typeface="Arial" pitchFamily="34" charset="0"/>
                <a:cs typeface="Arial" pitchFamily="34" charset="0"/>
              </a:rPr>
              <a:t>exclusivamente tempo de efetivo exercício das funções de magistério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 na educação infantil e no ensino fundamental e médio”.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668BEE-7749-41CB-B084-EACB6B07E9DC}" type="slidenum">
              <a:rPr lang="pt-BR" smtClean="0"/>
              <a:pPr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913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Alcance da readaptação nos RPPS:</a:t>
            </a:r>
          </a:p>
          <a:p>
            <a:pPr>
              <a:lnSpc>
                <a:spcPct val="150000"/>
              </a:lnSpc>
            </a:pPr>
            <a:endParaRPr lang="pt-BR" sz="45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1. Conceitos legal e doutrinário</a:t>
            </a:r>
          </a:p>
          <a:p>
            <a:pPr>
              <a:lnSpc>
                <a:spcPct val="150000"/>
              </a:lnSpc>
            </a:pP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2. Orientação do STF</a:t>
            </a:r>
          </a:p>
        </p:txBody>
      </p:sp>
    </p:spTree>
    <p:extLst>
      <p:ext uri="{BB962C8B-B14F-4D97-AF65-F5344CB8AC3E}">
        <p14:creationId xmlns:p14="http://schemas.microsoft.com/office/powerpoint/2010/main" val="149576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4282" y="500042"/>
            <a:ext cx="8715436" cy="2071702"/>
          </a:xfrm>
        </p:spPr>
        <p:txBody>
          <a:bodyPr>
            <a:noAutofit/>
          </a:bodyPr>
          <a:lstStyle/>
          <a:p>
            <a:pPr algn="just"/>
            <a:r>
              <a:rPr lang="pt-BR" sz="30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Readaptação</a:t>
            </a:r>
            <a:r>
              <a:rPr lang="pt-BR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pt-BR" sz="3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Voltar a adaptar-se para a </a:t>
            </a:r>
            <a:r>
              <a:rPr lang="pt-BR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atividade habitual</a:t>
            </a:r>
            <a:r>
              <a:rPr lang="pt-BR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recuperar-se. 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14282" y="3714752"/>
            <a:ext cx="8715436" cy="1714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Reabilitação</a:t>
            </a:r>
            <a:r>
              <a:rPr kumimoji="0" lang="pt-BR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</a:p>
          <a:p>
            <a:pPr marL="0" marR="0" lvl="0" indent="0" algn="just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sz="30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</a:t>
            </a:r>
            <a:r>
              <a:rPr kumimoji="0" lang="pt-B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abilitar-se para uma </a:t>
            </a:r>
            <a:r>
              <a:rPr kumimoji="0" lang="pt-BR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nova atividade</a:t>
            </a:r>
            <a:r>
              <a:rPr kumimoji="0" lang="pt-B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r>
              <a:rPr kumimoji="0" lang="pt-BR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endParaRPr kumimoji="0" lang="pt-BR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68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4282" y="110952"/>
            <a:ext cx="8715436" cy="6486399"/>
          </a:xfrm>
        </p:spPr>
        <p:txBody>
          <a:bodyPr anchor="ctr">
            <a:noAutofit/>
          </a:bodyPr>
          <a:lstStyle/>
          <a:p>
            <a:pPr marL="3175"/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Conceito </a:t>
            </a:r>
            <a:r>
              <a:rPr lang="pt-BR" sz="4500" b="1" u="sng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legal</a:t>
            </a:r>
            <a:r>
              <a:rPr lang="pt-BR" sz="45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de readaptação</a:t>
            </a:r>
          </a:p>
        </p:txBody>
      </p:sp>
    </p:spTree>
    <p:extLst>
      <p:ext uri="{BB962C8B-B14F-4D97-AF65-F5344CB8AC3E}">
        <p14:creationId xmlns:p14="http://schemas.microsoft.com/office/powerpoint/2010/main" val="405639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4282" y="110953"/>
            <a:ext cx="8715436" cy="6357982"/>
          </a:xfrm>
        </p:spPr>
        <p:txBody>
          <a:bodyPr>
            <a:noAutofit/>
          </a:bodyPr>
          <a:lstStyle/>
          <a:p>
            <a:pPr marL="3175" algn="just">
              <a:lnSpc>
                <a:spcPct val="150000"/>
              </a:lnSpc>
            </a:pPr>
            <a:r>
              <a:rPr lang="pt-BR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Lei nº 8.112/90... </a:t>
            </a:r>
          </a:p>
          <a:p>
            <a:pPr marL="3175" algn="just">
              <a:lnSpc>
                <a:spcPct val="150000"/>
              </a:lnSpc>
            </a:pPr>
            <a:endParaRPr lang="pt-BR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175" algn="just">
              <a:lnSpc>
                <a:spcPct val="150000"/>
              </a:lnSpc>
            </a:pP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pt-BR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Art. 8º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São formas de provimento de cargo:</a:t>
            </a:r>
          </a:p>
          <a:p>
            <a:pPr marL="3175" algn="just">
              <a:lnSpc>
                <a:spcPct val="150000"/>
              </a:lnSpc>
            </a:pP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[...]</a:t>
            </a:r>
          </a:p>
          <a:p>
            <a:pPr marL="3175" algn="just">
              <a:lnSpc>
                <a:spcPct val="150000"/>
              </a:lnSpc>
            </a:pPr>
            <a:r>
              <a:rPr lang="pt-BR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readaptação;”</a:t>
            </a:r>
          </a:p>
          <a:p>
            <a:pPr marL="3175" algn="just">
              <a:lnSpc>
                <a:spcPct val="150000"/>
              </a:lnSpc>
            </a:pPr>
            <a:endParaRPr lang="pt-BR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175" algn="just">
              <a:lnSpc>
                <a:spcPct val="150000"/>
              </a:lnSpc>
            </a:pP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pt-BR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Art. 24 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Readaptação é </a:t>
            </a:r>
            <a:r>
              <a:rPr lang="pt-BR" sz="2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investidura do servidor em cargo </a:t>
            </a:r>
            <a:r>
              <a:rPr lang="pt-BR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atribuições e responsabilidades compatíveis com a limitação que tenha sofrido em sua capacidade física ou mental verificada em inspeção médica.”</a:t>
            </a:r>
            <a:endParaRPr lang="pt-BR" sz="2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11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1333</Words>
  <Application>Microsoft Office PowerPoint</Application>
  <PresentationFormat>Apresentação na tela (4:3)</PresentationFormat>
  <Paragraphs>117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Tema do Office</vt:lpstr>
      <vt:lpstr>Aposentadoria do professor readaptado no serviço público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Coopelife01</dc:creator>
  <cp:lastModifiedBy>Meenting Eventos</cp:lastModifiedBy>
  <cp:revision>48</cp:revision>
  <dcterms:created xsi:type="dcterms:W3CDTF">2016-11-10T15:55:35Z</dcterms:created>
  <dcterms:modified xsi:type="dcterms:W3CDTF">2019-06-28T12:05:18Z</dcterms:modified>
</cp:coreProperties>
</file>